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Cabin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9220CC-6173-4D22-8352-FB920C89DEF8}">
  <a:tblStyle styleId="{1D9220CC-6173-4D22-8352-FB920C89DEF8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EF2E7"/>
          </a:solidFill>
        </a:fill>
      </a:tcStyle>
    </a:wholeTbl>
    <a:band1H>
      <a:tcTxStyle/>
      <a:tcStyle>
        <a:fill>
          <a:solidFill>
            <a:srgbClr val="FCE4CB"/>
          </a:solidFill>
        </a:fill>
      </a:tcStyle>
    </a:band1H>
    <a:band2H>
      <a:tcTxStyle/>
    </a:band2H>
    <a:band1V>
      <a:tcTxStyle/>
      <a:tcStyle>
        <a:fill>
          <a:solidFill>
            <a:srgbClr val="FCE4CB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39" Type="http://schemas.openxmlformats.org/officeDocument/2006/relationships/slide" Target="slides/slide34.xml"/><Relationship Id="rId18" Type="http://schemas.openxmlformats.org/officeDocument/2006/relationships/slide" Target="slides/slide13.xml"/><Relationship Id="rId42" Type="http://schemas.openxmlformats.org/officeDocument/2006/relationships/font" Target="fonts/Roboto-bold.fntdata"/><Relationship Id="rId21" Type="http://schemas.openxmlformats.org/officeDocument/2006/relationships/slide" Target="slides/slide16.xml"/><Relationship Id="rId47" Type="http://schemas.openxmlformats.org/officeDocument/2006/relationships/font" Target="fonts/Cabin-italic.fntdata"/><Relationship Id="rId34" Type="http://schemas.openxmlformats.org/officeDocument/2006/relationships/slide" Target="slides/slide29.xml"/><Relationship Id="rId50" Type="http://schemas.openxmlformats.org/officeDocument/2006/relationships/customXml" Target="../customXml/item2.xml"/><Relationship Id="rId7" Type="http://schemas.openxmlformats.org/officeDocument/2006/relationships/slide" Target="slides/slide2.xml"/><Relationship Id="rId2" Type="http://schemas.openxmlformats.org/officeDocument/2006/relationships/presProps" Target="pres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24" Type="http://schemas.openxmlformats.org/officeDocument/2006/relationships/slide" Target="slides/slide19.xml"/><Relationship Id="rId45" Type="http://schemas.openxmlformats.org/officeDocument/2006/relationships/font" Target="fonts/Cabin-regular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49" Type="http://schemas.openxmlformats.org/officeDocument/2006/relationships/customXml" Target="../customXml/item1.xml"/><Relationship Id="rId44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3" Type="http://schemas.openxmlformats.org/officeDocument/2006/relationships/font" Target="fonts/Roboto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bin-boldItalic.fntdata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customXml" Target="../customXml/item3.xml"/><Relationship Id="rId3" Type="http://schemas.openxmlformats.org/officeDocument/2006/relationships/tableStyles" Target="tableStyles.xml"/><Relationship Id="rId46" Type="http://schemas.openxmlformats.org/officeDocument/2006/relationships/font" Target="fonts/Cabin-bold.fntdata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font" Target="fonts/Roboto-regular.fntdata"/><Relationship Id="rId1" Type="http://schemas.openxmlformats.org/officeDocument/2006/relationships/theme" Target="theme/theme2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 title="scalloped circle"/>
          <p:cNvSpPr/>
          <p:nvPr/>
        </p:nvSpPr>
        <p:spPr>
          <a:xfrm>
            <a:off x="3557016" y="630936"/>
            <a:ext cx="5235575" cy="5229225"/>
          </a:xfrm>
          <a:custGeom>
            <a:rect b="b" l="l" r="r" t="t"/>
            <a:pathLst>
              <a:path extrusionOk="0" h="3294" w="3298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b="0" i="0" sz="10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20" name="Google Shape;20;p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>
            <p:ph idx="2" type="pic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bin"/>
              <a:buNone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8" name="Google Shape;78;p11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9" name="Google Shape;79;p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b="0" i="0" sz="8400" u="none" cap="none" strike="noStrik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bin"/>
              <a:buNone/>
              <a:defRPr b="0" i="0" sz="2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bin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grpSp>
        <p:nvGrpSpPr>
          <p:cNvPr id="46" name="Google Shape;46;p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47" name="Google Shape;47;p6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rect b="b" l="l" r="r" t="t"/>
              <a:pathLst>
                <a:path extrusionOk="0" h="4320" w="1773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" name="Google Shape;48;p6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rect b="b" l="l" r="r" t="t"/>
              <a:pathLst>
                <a:path extrusionOk="0" h="4320" w="1037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bin"/>
              <a:buNone/>
              <a:defRPr b="1" i="0" sz="19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bin"/>
              <a:buNone/>
              <a:defRPr b="1" i="0" sz="19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4064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bin"/>
              <a:buChar char="–"/>
              <a:defRPr b="0" i="0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bin"/>
              <a:buChar char="–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bin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5" name="Google Shape;75;p10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–"/>
              <a:defRPr b="0" i="0" sz="1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–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1" name="Google Shape;11;p1" title="Left scallop edge"/>
          <p:cNvSpPr/>
          <p:nvPr/>
        </p:nvSpPr>
        <p:spPr>
          <a:xfrm>
            <a:off x="0" y="0"/>
            <a:ext cx="885825" cy="6858000"/>
          </a:xfrm>
          <a:custGeom>
            <a:rect b="b" l="l" r="r" t="t"/>
            <a:pathLst>
              <a:path extrusionOk="0" h="4320" w="558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s-MX" sz="7200"/>
              <a:t>LAS CIENCIAS SOCIALES Y</a:t>
            </a:r>
            <a:br>
              <a:rPr b="0" i="0" lang="es-MX" sz="72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72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  INVESTIGACIÓN SOCIAL</a:t>
            </a:r>
            <a:endParaRPr b="0" i="0" sz="72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RENE DESCARTES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0" name="Google Shape;16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4873" y="2104688"/>
            <a:ext cx="7572777" cy="411580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1037625" y="2073500"/>
            <a:ext cx="2697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lang="es-MX" sz="18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Pienso, entonces existo</a:t>
            </a: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 DISCURSO DEL MÉTODO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EVIDENCIA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ANALISIS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SINTESIS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ENUMERACIÓN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t/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7" name="Google Shape;16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EJERCICIO MENTAL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APLICA LOS PASOS DEL MÉTODO DE DESCARTES A UNA SITUACIÓN REAL Y COMENTALA A LA CLASE, TIENES TRES MINUTOS PARA TRATAR DE ARMAR TODO.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 ESTA FORMA DE PENSAR DE PARA LLEGAR A UN JUICIO VERDADERO…. SE LE CONOCIÓ COMO RACIONALISMO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FRANCIS BACON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9" name="Google Shape;17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9882" y="1837765"/>
            <a:ext cx="6374325" cy="4460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940350" y="1316175"/>
            <a:ext cx="39090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REFLEXIONA ESTE PENSAMIENTO EMPIRICO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“LA VERDAD NO NACE DE LA AUTORIDAD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 CONOCIMIENTO VIENE SOLO DE LA EXPERIENCIA”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PARA BACON NO ES NECESARIO PLANTEAR , SINO COMPROBAR 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mpact"/>
              <a:buNone/>
            </a:pPr>
            <a:r>
              <a:rPr b="0" i="0" lang="es-MX" sz="28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EL METODO DE BACON </a:t>
            </a:r>
            <a:br>
              <a:rPr b="0" i="0" lang="es-MX" sz="28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28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EJERCICIO: TRATA DE ELABORAR MENTALMENTE UN PLAN DE INVESTIGACIÓN SIGUIENDO LOS PASOS</a:t>
            </a:r>
            <a:endParaRPr b="0" i="0" sz="28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685800" y="18377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{1D9220CC-6173-4D22-8352-FB920C89DEF8}</a:tableStyleId>
              </a:tblPr>
              <a:tblGrid>
                <a:gridCol w="5197475"/>
                <a:gridCol w="5197475"/>
              </a:tblGrid>
              <a:tr h="252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PLANTEAMIENTO DEL PROBLEMA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OBSERVACIÓN:   VEO QUE EN LA ESQUINA HAY PERSONAS SOSPECHOSAS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INDUCCIÓN: PARTO DEL PRINCIPIO QUE ESTE LUGAR ES FAMOSO POR ASALTOS, QUE LA GENTE QUE LO HACE SE UBICA EN LAS ESQUINAS SOLAS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ELABORACIÓN DE HIPOTESIS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DE SEGUIR ADELANTE, SERÉ ASALTADO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163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COMPROBACIÓN DE HIPOTESIS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CAMINO HACIA LA ESQUINA… EN EFECTO, ME ASALTAN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CONCLUSIONES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u="none" cap="none" strike="noStrike"/>
                        <a:t>CUANDO VEAS GENTE SOSPECHOSA EN LA ESQUINA Y SABES QUE ES UN PUNTO DE ASALTO EN UNA CIUDAD FAMOSA POR LA DELINCUENCIA… NO SIGAS AVANZANDO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ENTONCES…. QUÉ MÉTODO ERA CORRECTO?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En realidad ambos… pero faltarían casi 200 años para que otros científicos decidieran unir las posturas, en lugar de verlas como dos cosas separadas.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1543" y="3004457"/>
            <a:ext cx="4847111" cy="346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1251678" y="261257"/>
            <a:ext cx="10178322" cy="1719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TANTAS NUEVAS FORMAS DE LLEGAR AL CONOCIMIENTO VERDADERO IMPULSO AL NACIMIENTO DE LAS CIENCIAS NATURALES </a:t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9" name="Google Shape;199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84" y="2830287"/>
            <a:ext cx="4553668" cy="385354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5943600" y="3570514"/>
            <a:ext cx="54864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ISAAC NEWTON REVOLUCIONARÍA EL MUNDO CIENTÍFICO CON SU LEY DE LA GRAVEDAD.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 MATEMATICA, FISICA, BOTANICA, QUIMICA INICIAN UNA NUEVA EPOCA QUE DESEMBOCARÍA EN…..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EL SIGLO DE LAS LUCES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85800" y="1240972"/>
            <a:ext cx="10394707" cy="413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Los pensadores de la Ilustración sostenían que el conocimiento humano podía combatir la ignorancia, la superstición y la tiranía para construir un mundo mejor.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171" y="2155371"/>
            <a:ext cx="10885715" cy="46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b="0" i="0" lang="es-MX" sz="10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 ILUSTRACIÓN CAMBIARÁ  A LA SOCIEDAD</a:t>
            </a:r>
            <a:endParaRPr b="0" i="0" sz="100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LOS REYES DEJARÁN EL ABSOLUTISMO Y DEJARAN EL PODER EN MANOS DE LOS ILUSTRADOS… SIEMPRE Y CUANDO ELLOS LES MANTENGAN SUS PRIVILEGIOS….</a:t>
            </a:r>
            <a:b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b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A ESTE NUEVO MODELO DE GOBIERNO SE LE CONOCIO COMO….</a:t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b="0" i="0" lang="es-MX" sz="10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ORIGEN DEL </a:t>
            </a:r>
            <a:r>
              <a:rPr lang="es-MX"/>
              <a:t>PENSAMIENTO</a:t>
            </a:r>
            <a:r>
              <a:rPr b="0" i="0" lang="es-MX" sz="10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s-MX"/>
              <a:t>CIENTÍFICO</a:t>
            </a:r>
            <a:endParaRPr b="0" i="0" sz="100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b="1" i="0" sz="20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1251678" y="382385"/>
            <a:ext cx="10178322" cy="79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DESPOTISMO ILUSTRADO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https://upload.wikimedia.org/wikipedia/commons/thumb/4/42/Adolph-von-Menzel-Tafelrunde2.jpg/800px-Adolph-von-Menzel-Tafelrunde2.jpg" id="225" name="Google Shape;22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971" y="1175657"/>
            <a:ext cx="9187543" cy="568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EL DESPOTISMO ILUSTRADO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1" name="Google Shape;231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707" y="1700011"/>
            <a:ext cx="9208393" cy="461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 REVOLUCIÓN FRANCESA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7" name="Google Shape;237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577" y="1596980"/>
            <a:ext cx="11165984" cy="46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EL PADRE DE LA SOCIOLOGÍA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Augusto Comte						  Creó la Ley de los  Tres Estados                                                                                 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8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Racionalismo + 							a. teológico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Empirismo     =							b. metafísico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 Positivismo								c. positivista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696" y="3157840"/>
            <a:ext cx="4546242" cy="370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b="0" i="0" lang="es-MX" sz="10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LOS ARQUITECTOS DE LAS CIENCIAS SOCIALES</a:t>
            </a:r>
            <a:endParaRPr b="0" i="0" sz="100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0" name="Google Shape;250;p37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JOHN LOCKE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685800" y="2063396"/>
            <a:ext cx="10394707" cy="4578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DEL SIGLO DE LAS LUCES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CONCIBE A LA SOCIEDAD COMO INDIVIDUALISTA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CADA PERSONA TIENE INTERESES INDIVIDUALES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DEBE DE EXISTIR UNA AUTORIDAD POR CONSENSO LIBRE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PENSABA COMO BACON&gt; ERA EMPIRISTA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063" y="2063396"/>
            <a:ext cx="3400291" cy="438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KARL MARX: 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3" name="Google Shape;263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8437" y="2125014"/>
            <a:ext cx="4334971" cy="385078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/>
        </p:nvSpPr>
        <p:spPr>
          <a:xfrm>
            <a:off x="965915" y="2421228"/>
            <a:ext cx="5331854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ECONOMISTA, 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POLÍTICO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FILÓSOFO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ESCRITOR, 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SOCIÓLOGO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MATERIALISMO HISTÓRICO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 CAPITAL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FUE SU MAYOR OBRA,  EN 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ÉL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EXPLICÓ CÓMO ERA EL CAPITALISMO DE SU 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ÉPOCA</a:t>
            </a:r>
            <a:r>
              <a:rPr lang="es-MX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1251678" y="382385"/>
            <a:ext cx="10178322" cy="61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mpact"/>
              <a:buNone/>
            </a:pPr>
            <a:r>
              <a:rPr b="0" i="0" lang="es-MX" sz="32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MODOS DE PRODUCCIÓN Y CLASES SOCIALES</a:t>
            </a:r>
            <a:endParaRPr b="0" i="0" sz="32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PREHISTORIA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EDAD ANTIGUA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EDAD MEDIA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EDAD MODERNA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EDAD </a:t>
            </a:r>
            <a:r>
              <a:rPr lang="es-MX"/>
              <a:t>CONTEMPORÁNEA</a:t>
            </a:r>
            <a:endParaRPr/>
          </a:p>
        </p:txBody>
      </p:sp>
      <p:sp>
        <p:nvSpPr>
          <p:cNvPr id="271" name="Google Shape;271;p40"/>
          <p:cNvSpPr txBox="1"/>
          <p:nvPr>
            <p:ph idx="2" type="body"/>
          </p:nvPr>
        </p:nvSpPr>
        <p:spPr>
          <a:xfrm>
            <a:off x="4419600" y="2286000"/>
            <a:ext cx="7028796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MX"/>
              <a:t>COMUNISMO PRIMITIVO                 HOMBRE/MUJER</a:t>
            </a:r>
            <a:endParaRPr/>
          </a:p>
          <a:p>
            <a:pPr indent="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ESCLAVISMO			ESCLAVO/ HOMBRE LIBRE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FEUDALISMO			SIERVO/</a:t>
            </a:r>
            <a:r>
              <a:rPr lang="es-MX"/>
              <a:t>SEÑOR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FEUDAL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CAPITALISMO			PROLETARIO/CAPITALISTA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CAPITALISMO-SOCIALISMO	                   ?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1251678" y="1480457"/>
            <a:ext cx="99170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PERIODO HISTÓRICO           MODO DE PRODUCCIÓN                            CLASES SOCIALES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MAX WEBER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685800" y="1398213"/>
            <a:ext cx="10394707" cy="4915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Char char="•"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ERA LA </a:t>
            </a:r>
            <a:r>
              <a:rPr lang="es-MX" sz="1850"/>
              <a:t>CONTRAPARTE</a:t>
            </a: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DE MARX</a:t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11125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Char char="•"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PARA WEBER LA PERSONA PUEDE CAMBIAR LA HISTORIA,,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Char char="•"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NO NECESARIAMENTE LAS MASAS. </a:t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11125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Char char="•"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PARA </a:t>
            </a:r>
            <a:r>
              <a:rPr lang="es-MX" sz="1850"/>
              <a:t>ÉL</a:t>
            </a: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CUALQUIER </a:t>
            </a:r>
            <a:r>
              <a:rPr lang="es-MX" sz="1850"/>
              <a:t>ACCIÓN</a:t>
            </a: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SOCIAL DEBE DE SER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Char char="•"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INTERPRETADA Y COMPRENDIDA.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POR ESTO, ES CONSIDERADO UN PRECURSOR DEL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PENSAMIENTO CUALITATIVO.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                               COMPRENDER  VS  EXPLICAR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                                    CUALITATIVO        CUANTITATIVO</a:t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725" y="1398213"/>
            <a:ext cx="3473271" cy="464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EMIL DURKHEIM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5" name="Google Shape;285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505" y="1415143"/>
            <a:ext cx="4997495" cy="4740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927279" y="2485623"/>
            <a:ext cx="4893972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INCLUYÓ A LA </a:t>
            </a: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ESTADÍSTICA</a:t>
            </a: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EN EL PROCESO DE INVESTIGACIÓN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MÉTODO HIPOTÉTICO DEDUCTIVO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LOS HECHOS SOCIALES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QUIEN NO CUMPLE CON LOS USOS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SOCIALES SE EXPONE A SER MARGINADO O INCLUSO IR A LA </a:t>
            </a: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CÁRCEL</a:t>
            </a:r>
            <a:r>
              <a:rPr lang="es-MX"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1251678" y="382385"/>
            <a:ext cx="10178322" cy="885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ORIGEN DE LAS CIENCIAS SOCIALES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1542623" y="1974273"/>
            <a:ext cx="10178322" cy="4611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DESDE LA CIVILIZACIÓN GRIEGA EXISTIERON PERSONAS </a:t>
            </a:r>
            <a:r>
              <a:rPr lang="es-MX"/>
              <a:t>PREGUNTANDO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s-MX"/>
              <a:t>CÓMO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FUNCIONA LA SOCIEDAD Y SUS INSTITUCIONES, DANDO EXPLICACIONES ACORDES A LA </a:t>
            </a:r>
            <a:r>
              <a:rPr lang="es-MX"/>
              <a:t>ÉPOCA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623" y="3154404"/>
            <a:ext cx="2097206" cy="318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6284" y="3154404"/>
            <a:ext cx="2095500" cy="318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7045036" y="3387436"/>
            <a:ext cx="467590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PLATÓN  Y ARISTÓTELES ESTUDIARON LA CONFORMACIÓN DE LAS DIFERENTES FORMAS DE GOBIERNO Y CÓMO ESTAS SE CORROMPEN: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MONARQUÍA</a:t>
            </a: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……..      TIRANÍA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ARISTOCRACIA…...     </a:t>
            </a: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OLIGARQUÍA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GOB. DE LAS LEYES…. DEMOCRACIA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SIGMUND FREUD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685800" y="1458686"/>
            <a:ext cx="10394707" cy="5399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EL PADRE DEL </a:t>
            </a:r>
            <a:r>
              <a:rPr lang="es-MX"/>
              <a:t>PSICOANÁLISIS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NOS </a:t>
            </a:r>
            <a:r>
              <a:rPr lang="es-MX"/>
              <a:t>ENSEÑÓ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QUE EN LA SOCIEDAD HAY COSAS TAN 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IMPORTANTES PERO QUE NO SE VEN, Y SON ELLAS 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LAS QUE MOTIVAN AL SER HUMANO A COMPORTARSE 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COMO LO HACE. 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EJEMPLO: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La sexualidad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Los sueños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ES CONSIDERADO CUALITATIVO COMO WEBER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397" y="1611087"/>
            <a:ext cx="4595603" cy="524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EL PADRE DEL MÉTODO CIENTÍFICO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685800" y="1328057"/>
            <a:ext cx="10394707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Char char="•"/>
            </a:pPr>
            <a:r>
              <a:rPr b="0" i="0" lang="es-MX" sz="185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KARL POPPER</a:t>
            </a:r>
            <a:endParaRPr/>
          </a:p>
          <a:p>
            <a:pPr indent="-111125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Char char="•"/>
            </a:pP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COLOCA EL ÚLTIMO DETALLE EN EL </a:t>
            </a:r>
            <a:r>
              <a:rPr lang="es-MX" sz="2220">
                <a:latin typeface="Comic Sans MS"/>
                <a:ea typeface="Comic Sans MS"/>
                <a:cs typeface="Comic Sans MS"/>
                <a:sym typeface="Comic Sans MS"/>
              </a:rPr>
              <a:t>MÉTODO</a:t>
            </a: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s-MX" sz="2220">
                <a:latin typeface="Comic Sans MS"/>
                <a:ea typeface="Comic Sans MS"/>
                <a:cs typeface="Comic Sans MS"/>
                <a:sym typeface="Comic Sans MS"/>
              </a:rPr>
              <a:t>CIENTÍFICO</a:t>
            </a: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 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None/>
            </a:pPr>
            <a:r>
              <a:rPr b="0" i="0" lang="es-MX" sz="222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EL FALSACIONISMO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Char char="•"/>
            </a:pP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 Popper, contrastar una teoría significa </a:t>
            </a:r>
            <a:r>
              <a:rPr b="0" i="0" lang="es-MX" sz="222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intentar </a:t>
            </a:r>
            <a:r>
              <a:rPr lang="es-MX" sz="2220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refutar</a:t>
            </a: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mediante un contraejemplo. </a:t>
            </a:r>
            <a:endParaRPr b="0" i="0" sz="2220" u="none" cap="none" strike="noStrike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87629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Char char="•"/>
            </a:pP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Si no es posible refutar, dicha teoría queda corroborada, pudiendo </a:t>
            </a:r>
            <a:endParaRPr b="0" i="0" sz="2220" u="none" cap="none" strike="noStrike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Char char="•"/>
            </a:pP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 aceptada provisionalmente, pero </a:t>
            </a:r>
            <a:r>
              <a:rPr b="0" i="1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no verificada;</a:t>
            </a: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 es decir, ninguna teoría es absolutamente verdadera, sino a lo sumo «no refutada». </a:t>
            </a:r>
            <a:endParaRPr b="0" i="0" sz="2220" u="none" cap="none" strike="noStrike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87629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220"/>
              <a:buFont typeface="Arial"/>
              <a:buChar char="•"/>
            </a:pPr>
            <a:r>
              <a:rPr b="0" i="0" lang="es-MX" sz="2220" u="none" cap="none" strike="noStrike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El falsacionismo es uno de los pilares del método científico.</a:t>
            </a:r>
            <a:endParaRPr b="0" i="0" sz="2220" u="none" cap="none" strike="noStrike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2769" y="4419600"/>
            <a:ext cx="18954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MUY </a:t>
            </a:r>
            <a:r>
              <a:rPr lang="es-MX"/>
              <a:t>DIFÍCIL</a:t>
            </a: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DE COMPRENDER?</a:t>
            </a:r>
            <a:b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HAGAMOS UN EJEMPLO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685800" y="2063396"/>
            <a:ext cx="10394707" cy="4794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MX"/>
              <a:t>HIPÓTESIS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DE TRABAJO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TODOS LOS HOMBRES CONDUCEN </a:t>
            </a:r>
            <a:r>
              <a:rPr b="0" i="0" lang="es-MX" sz="2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MAL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EN ESTADO DE EBRIEDAD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MX"/>
              <a:t>HIPÓTESIS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NULA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TODOS LOS HOMBRES CONDUCEN </a:t>
            </a:r>
            <a:r>
              <a:rPr b="0" i="0" lang="es-MX" sz="2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BIEN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EN ESTADO DE EBRIEDAD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PARA PODER DECIR QUE LA PRIMERA ES CORRECTA, DEBO DEMOSTRAR QUE LA SEGUNDA </a:t>
            </a:r>
            <a:r>
              <a:rPr lang="es-MX"/>
              <a:t>ESTÁ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EQUIVOCADA.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MICHEL FOUCAULT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685800" y="2063396"/>
            <a:ext cx="10394707" cy="4489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MX"/>
              <a:t>Filósofo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, psicólogo, teórico, historiador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APLICÓ EL CONOCIMIENTO CUALITATIVO PARA MEJORAR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EL SISTEMA DE </a:t>
            </a:r>
            <a:r>
              <a:rPr lang="es-MX"/>
              <a:t>CÁRCELES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… 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LOS SISTEMAS DE SALUD…. 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NOS </a:t>
            </a:r>
            <a:r>
              <a:rPr lang="es-MX"/>
              <a:t>AYUDÓ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A COMPRENDER QUE LAS PALABRAS Y LAS COSAS 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POSEEN EL SIGNIFICADO Y PODER QUE NOSOTROS LES DAMOS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13" name="Google Shape;3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8046" y="2455646"/>
            <a:ext cx="3573954" cy="440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 INVESTIGACIÓN SOCIAL</a:t>
            </a:r>
            <a:b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9" name="Google Shape;31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1501"/>
            <a:ext cx="11706900" cy="51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685801" y="685800"/>
            <a:ext cx="10396882" cy="447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t/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25" name="Google Shape;325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1874320" cy="6529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LUEGO DE LA ÉPOCA EN QUE LA CIVILIZACIÓN GRIEGA SE EXPANDA Y NOS AYUDE A CONOCER A LA CIVILIZACIÓN PERSA…. LLEGARON LOS ROMANOS… LUEGO EL CRISTIANISMO Y DURANTE ESOS 15 SIGLOS…  LA EXPLICACIÓN DE LAS COSAS SE REDUJO A UNA EXPLICACIÓN RELIGIOSA O SE DABA LA RAZÓN AL QUE TENÍA MÁS PODER</a:t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 EDAD MODERNA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s://historiaenelclara.files.wordpress.com/2013/11/moda-edad-moderna-1.jpg"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92" y="2063396"/>
            <a:ext cx="10045521" cy="417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b="0" i="0" lang="es-MX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REFLEXIONEMOS</a:t>
            </a:r>
            <a:endParaRPr b="0" i="0" sz="510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85800" y="2063396"/>
            <a:ext cx="10394707" cy="440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s-MX" sz="28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El conocimiento de esa época era basado en un pensamiento llamado </a:t>
            </a:r>
            <a:r>
              <a:rPr b="0" i="0" lang="es-MX" sz="28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escolástico</a:t>
            </a:r>
            <a:endParaRPr/>
          </a:p>
          <a:p>
            <a:pPr indent="-50800" lvl="0" marL="228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   Todo se puede explicar siempre y cuando termine en </a:t>
            </a:r>
            <a:endParaRPr b="0" i="0" sz="2800" u="none" cap="none" strike="noStrike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    una revelación religiosa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                         EJ.   Por qué cae una hoja?</a:t>
            </a:r>
            <a:endParaRPr b="0" i="0" sz="2800" u="none" cap="none" strike="noStrike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EL RENACIMIENTO: </a:t>
            </a:r>
            <a:b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UN CAMBIO EN EL CAMINO DEL CONOCIMIENTO DE LA HUMANIDAD</a:t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710" y="2306994"/>
            <a:ext cx="5138670" cy="409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MATERNAL: PREHISTORIA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NIÑEZ: EDAD ANTIGUA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ADOLESCENCIA: EDAD MODERNA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ADULTEZ: EDAD </a:t>
            </a:r>
            <a:r>
              <a:rPr lang="es-MX"/>
              <a:t>CONTEMPORÁNEA</a:t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685801" y="685801"/>
            <a:ext cx="10396882" cy="351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Impact"/>
              <a:buNone/>
            </a:pPr>
            <a:r>
              <a:rPr b="0" i="0" lang="es-MX" sz="36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LAS ARTES REPRESENTAN </a:t>
            </a:r>
            <a:br>
              <a:rPr b="0" i="0" lang="es-MX" sz="36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36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LA CULTURA DE UNA SOCIEDAD</a:t>
            </a: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….</a:t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85800" y="1037183"/>
            <a:ext cx="10394707" cy="5585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LA PINTURA, ESCULTURA, ARQUITECTURA ROMPEN CON LA CENSURA DE LO QUE SE PUEDE Y NO SE PUEDE HACER, PRIMERO </a:t>
            </a:r>
            <a:r>
              <a:rPr lang="es-MX"/>
              <a:t>TÍMIDAMENTE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, LUEGO, DEBIDO A MAESTROS COMO DA VINCI O MIGUEL </a:t>
            </a:r>
            <a:r>
              <a:rPr lang="es-MX"/>
              <a:t>ÁNGEL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, SE ROMPE CON LOS VALORES DE LA </a:t>
            </a:r>
            <a:r>
              <a:rPr lang="es-MX"/>
              <a:t>ÉPOCA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(SENCILLEZ, AUSTERIDAD) POR OTROS NUEVOS (BELLEZA, </a:t>
            </a:r>
            <a:r>
              <a:rPr lang="es-MX"/>
              <a:t>ESTÉTICA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s-MX"/>
              <a:t>PERFECCIÓN</a:t>
            </a:r>
            <a:r>
              <a:rPr b="0" i="0" lang="es-MX" sz="200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).</a:t>
            </a:r>
            <a:endParaRPr/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REFLEXION: EN LA ACTUALIDAD, LAS ARTES COMO LA MÚSICA Y EL CINE REPRESENTAN EN PARTE LO QUE SOMOS Y CREEMOS?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025" y="4017819"/>
            <a:ext cx="7786255" cy="284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685801" y="685800"/>
            <a:ext cx="10396882" cy="1377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DOS NUEVAS CORRIENTES </a:t>
            </a:r>
            <a:b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b="0" i="0" lang="es-MX" sz="459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DEL PENSAMIENTO</a:t>
            </a:r>
            <a:endParaRPr b="0" i="0" sz="4590" u="none" cap="none" strike="noStrike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1120025" y="2063400"/>
            <a:ext cx="99606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749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40"/>
              <a:buFont typeface="Arial"/>
              <a:buChar char="•"/>
            </a:pPr>
            <a:r>
              <a:rPr b="0" i="0" lang="es-MX" sz="374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EL RACIONALISMO      VS       EL EMPIRISMO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740"/>
              <a:buFont typeface="Arial"/>
              <a:buNone/>
            </a:pPr>
            <a:r>
              <a:rPr b="0" i="0" lang="es-MX" sz="374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todo se puede                             todo se puede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740"/>
              <a:buFont typeface="Arial"/>
              <a:buNone/>
            </a:pPr>
            <a:r>
              <a:rPr b="0" i="0" lang="es-MX" sz="374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Explicar con                                explicar por medio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740"/>
              <a:buFont typeface="Arial"/>
              <a:buNone/>
            </a:pPr>
            <a:r>
              <a:rPr b="0" i="0" lang="es-MX" sz="3740" u="none" cap="none" strike="noStrike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Ideas                                           de la experiencia                                   </a:t>
            </a:r>
            <a:endParaRPr b="0" i="0" sz="3740" u="none" cap="none" strike="noStrike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78E2D692B93C459CD8745B7603C06E" ma:contentTypeVersion="10" ma:contentTypeDescription="Crear nuevo documento." ma:contentTypeScope="" ma:versionID="a373f2535c58e236ab6b9e4455342a58">
  <xsd:schema xmlns:xsd="http://www.w3.org/2001/XMLSchema" xmlns:xs="http://www.w3.org/2001/XMLSchema" xmlns:p="http://schemas.microsoft.com/office/2006/metadata/properties" xmlns:ns2="6938658f-d315-4ed2-bbd5-0d22534aca1f" xmlns:ns3="db118c8a-28b1-4bee-bb3d-f9bdfbba470c" targetNamespace="http://schemas.microsoft.com/office/2006/metadata/properties" ma:root="true" ma:fieldsID="ba6405938949cd1cf2928da2d12fb9d5" ns2:_="" ns3:_="">
    <xsd:import namespace="6938658f-d315-4ed2-bbd5-0d22534aca1f"/>
    <xsd:import namespace="db118c8a-28b1-4bee-bb3d-f9bdfbba47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8658f-d315-4ed2-bbd5-0d22534aca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118c8a-28b1-4bee-bb3d-f9bdfbba470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15669E-0181-40B6-B912-0AE0230A45CE}"/>
</file>

<file path=customXml/itemProps2.xml><?xml version="1.0" encoding="utf-8"?>
<ds:datastoreItem xmlns:ds="http://schemas.openxmlformats.org/officeDocument/2006/customXml" ds:itemID="{534E54A5-A53F-4707-A804-5F6B3ADE55F7}"/>
</file>

<file path=customXml/itemProps3.xml><?xml version="1.0" encoding="utf-8"?>
<ds:datastoreItem xmlns:ds="http://schemas.openxmlformats.org/officeDocument/2006/customXml" ds:itemID="{0E1FFFA6-9371-488A-94F4-0834CF6C2F2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0x010100A878E2D692B93C459CD8745B7603C06E</vt:lpwstr>
  </property>
</Properties>
</file>